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Spline Sans"/>
      <p:regular r:id="rId15"/>
    </p:embeddedFont>
    <p:embeddedFont>
      <p:font typeface="Spline Sans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Barlow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4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53578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Supervised Machine Learning Algorithms: A Comprehensive Guide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4381262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Embark on an illuminating journey through the intricate world of linear regression, a cornerstone of supervised machine learning algorithms. Discover its inner workings, benefits, limitations, and real-world uses.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5862518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8057" y="5870138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5844064"/>
            <a:ext cx="1972389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0E4E6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by Pankaj Patil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761714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What is Supervised Learning?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Definition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Supervised learning involves training a model on labeled data to predict outcomes for new data.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Goal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357449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Find patterns in data to map inputs to outputs accurately.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Applications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357449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Spam detection, predictive analytics, and image classification.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497" y="747832"/>
            <a:ext cx="4695468" cy="5869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Linear Regression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739497" y="1862971"/>
            <a:ext cx="2347674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Equation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739497" y="2367677"/>
            <a:ext cx="6317933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fundamental equation for linear regression is: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9497" y="2895957"/>
            <a:ext cx="6317933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y = β0 + β1x + ϵ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39497" y="3424238"/>
            <a:ext cx="6317933" cy="1014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Where y is the dependent variable, x is the independent variable, β0 is the y-intercept, β1 is the slope, and ϵ represents the error term or residuals.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39497" y="4628793"/>
            <a:ext cx="6317933" cy="1352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This simple linear model aims to find the best-fit line that minimizes the squared differences between the predicted and actual values. The coefficients β0 and β1 are estimated using techniques like ordinary least squares.</a:t>
            </a:r>
            <a:endParaRPr lang="en-US" sz="1650" dirty="0"/>
          </a:p>
        </p:txBody>
      </p:sp>
      <p:sp>
        <p:nvSpPr>
          <p:cNvPr id="8" name="Shape 6"/>
          <p:cNvSpPr/>
          <p:nvPr/>
        </p:nvSpPr>
        <p:spPr>
          <a:xfrm>
            <a:off x="7580590" y="2127052"/>
            <a:ext cx="475417" cy="475417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757279" y="2223849"/>
            <a:ext cx="121920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8267224" y="2127052"/>
            <a:ext cx="3383756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Linear Regression in a Nutshell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8267224" y="2631758"/>
            <a:ext cx="5631299" cy="676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Predicts a continuous target variable by finding the best-fit line that connects the independent and dependent variables.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7580590" y="3756898"/>
            <a:ext cx="475417" cy="475417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739896" y="3853696"/>
            <a:ext cx="156686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8267224" y="3756898"/>
            <a:ext cx="2347674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Fitting Process</a:t>
            </a:r>
            <a:endParaRPr lang="en-US" sz="1800" dirty="0"/>
          </a:p>
        </p:txBody>
      </p:sp>
      <p:sp>
        <p:nvSpPr>
          <p:cNvPr id="15" name="Text 13"/>
          <p:cNvSpPr/>
          <p:nvPr/>
        </p:nvSpPr>
        <p:spPr>
          <a:xfrm>
            <a:off x="8267224" y="4261604"/>
            <a:ext cx="5631299" cy="1014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Analyzes the data to determine the slope and intercept that minimize the distance between the predicted and actual values.</a:t>
            </a:r>
            <a:endParaRPr lang="en-US" sz="1650" dirty="0"/>
          </a:p>
        </p:txBody>
      </p:sp>
      <p:sp>
        <p:nvSpPr>
          <p:cNvPr id="16" name="Shape 14"/>
          <p:cNvSpPr/>
          <p:nvPr/>
        </p:nvSpPr>
        <p:spPr>
          <a:xfrm>
            <a:off x="7580590" y="5724882"/>
            <a:ext cx="475417" cy="475417"/>
          </a:xfrm>
          <a:prstGeom prst="roundRect">
            <a:avLst>
              <a:gd name="adj" fmla="val 66668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7735729" y="5821680"/>
            <a:ext cx="165021" cy="2817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8267224" y="5724882"/>
            <a:ext cx="2347674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The Predictive Power</a:t>
            </a:r>
            <a:endParaRPr lang="en-US" sz="1800" dirty="0"/>
          </a:p>
        </p:txBody>
      </p:sp>
      <p:sp>
        <p:nvSpPr>
          <p:cNvPr id="19" name="Text 17"/>
          <p:cNvSpPr/>
          <p:nvPr/>
        </p:nvSpPr>
        <p:spPr>
          <a:xfrm>
            <a:off x="8267224" y="6229588"/>
            <a:ext cx="5631299" cy="1014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Once the line is fitted, it can be used to forecast future values of the target variable based on new independent variable inputs.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52262"/>
            <a:ext cx="7415927" cy="2057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Linear Regression: Advantages and Disadvantages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379946"/>
            <a:ext cx="3584615" cy="3897273"/>
          </a:xfrm>
          <a:prstGeom prst="roundRect">
            <a:avLst>
              <a:gd name="adj" fmla="val 10331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41333" y="365724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Advantages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1141333" y="4148257"/>
            <a:ext cx="30300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Simple to implement and interpret.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141333" y="5024676"/>
            <a:ext cx="30300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Computationally efficient.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141333" y="5901095"/>
            <a:ext cx="303002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Works well for linearly separable data.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4695468" y="3379946"/>
            <a:ext cx="3584615" cy="3897273"/>
          </a:xfrm>
          <a:prstGeom prst="roundRect">
            <a:avLst>
              <a:gd name="adj" fmla="val 10331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972764" y="365724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Disadvantages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4972764" y="4148257"/>
            <a:ext cx="303002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Assumes a linear relationship between variables.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4972764" y="5419725"/>
            <a:ext cx="303002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Sensitive to outliers, which can disproportionately affect the model.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8774" y="672465"/>
            <a:ext cx="9367957" cy="530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Linear Regression: Use Cases and Assumptions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668774" y="1704737"/>
            <a:ext cx="6413302" cy="1495425"/>
          </a:xfrm>
          <a:prstGeom prst="roundRect">
            <a:avLst>
              <a:gd name="adj" fmla="val 19167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82610" y="1918573"/>
            <a:ext cx="21231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Home Pricing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882610" y="2374821"/>
            <a:ext cx="5985629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Accurately predict home values by analyzing factors like location, size, and amenities.</a:t>
            </a:r>
            <a:endParaRPr lang="en-US" sz="1500" dirty="0"/>
          </a:p>
        </p:txBody>
      </p:sp>
      <p:sp>
        <p:nvSpPr>
          <p:cNvPr id="6" name="Shape 4"/>
          <p:cNvSpPr/>
          <p:nvPr/>
        </p:nvSpPr>
        <p:spPr>
          <a:xfrm>
            <a:off x="668774" y="3391138"/>
            <a:ext cx="6413302" cy="1495425"/>
          </a:xfrm>
          <a:prstGeom prst="roundRect">
            <a:avLst>
              <a:gd name="adj" fmla="val 19167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82610" y="3604974"/>
            <a:ext cx="21231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Sales Forecasting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882610" y="4061222"/>
            <a:ext cx="5985629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Anticipate future sales trends by correlating historical data with key business drivers.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668774" y="5077539"/>
            <a:ext cx="6413302" cy="1495425"/>
          </a:xfrm>
          <a:prstGeom prst="roundRect">
            <a:avLst>
              <a:gd name="adj" fmla="val 1916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882610" y="5291376"/>
            <a:ext cx="21231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Economic Insights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882610" y="5747623"/>
            <a:ext cx="5985629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Uncover macro-level trends by modeling relationships between economic indicators.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7555944" y="1704737"/>
            <a:ext cx="6413302" cy="1189673"/>
          </a:xfrm>
          <a:prstGeom prst="roundRect">
            <a:avLst>
              <a:gd name="adj" fmla="val 24093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769781" y="1918573"/>
            <a:ext cx="21231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Linearity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769781" y="2374821"/>
            <a:ext cx="5985629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relationship between independent and dependent variables is linear.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7555944" y="3085386"/>
            <a:ext cx="6413302" cy="1189673"/>
          </a:xfrm>
          <a:prstGeom prst="roundRect">
            <a:avLst>
              <a:gd name="adj" fmla="val 24093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769781" y="3299222"/>
            <a:ext cx="21231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Normality</a:t>
            </a:r>
            <a:endParaRPr lang="en-US" sz="1650" dirty="0"/>
          </a:p>
        </p:txBody>
      </p:sp>
      <p:sp>
        <p:nvSpPr>
          <p:cNvPr id="17" name="Text 15"/>
          <p:cNvSpPr/>
          <p:nvPr/>
        </p:nvSpPr>
        <p:spPr>
          <a:xfrm>
            <a:off x="7769781" y="3755469"/>
            <a:ext cx="5985629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Residuals (errors) are normally distributed.</a:t>
            </a:r>
            <a:endParaRPr lang="en-US" sz="1500" dirty="0"/>
          </a:p>
        </p:txBody>
      </p:sp>
      <p:sp>
        <p:nvSpPr>
          <p:cNvPr id="18" name="Shape 16"/>
          <p:cNvSpPr/>
          <p:nvPr/>
        </p:nvSpPr>
        <p:spPr>
          <a:xfrm>
            <a:off x="7555944" y="4466034"/>
            <a:ext cx="6413302" cy="1495425"/>
          </a:xfrm>
          <a:prstGeom prst="roundRect">
            <a:avLst>
              <a:gd name="adj" fmla="val 1916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7769781" y="4679871"/>
            <a:ext cx="21231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Homoscedasticity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7769781" y="5136118"/>
            <a:ext cx="5985629" cy="6115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Constant variance of errors across all levels of the independent variables.</a:t>
            </a:r>
            <a:endParaRPr lang="en-US" sz="1500" dirty="0"/>
          </a:p>
        </p:txBody>
      </p:sp>
      <p:sp>
        <p:nvSpPr>
          <p:cNvPr id="21" name="Shape 19"/>
          <p:cNvSpPr/>
          <p:nvPr/>
        </p:nvSpPr>
        <p:spPr>
          <a:xfrm>
            <a:off x="7555944" y="6152436"/>
            <a:ext cx="6413302" cy="1189673"/>
          </a:xfrm>
          <a:prstGeom prst="roundRect">
            <a:avLst>
              <a:gd name="adj" fmla="val 24093"/>
            </a:avLst>
          </a:prstGeom>
          <a:solidFill>
            <a:srgbClr val="0A081B"/>
          </a:solidFill>
          <a:ln w="22860">
            <a:solidFill>
              <a:srgbClr val="091231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7769781" y="6366272"/>
            <a:ext cx="21231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Multicollinearity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7769781" y="6822519"/>
            <a:ext cx="5985629" cy="3057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Independent variables should not be highly correlated.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10803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Linear Regression: Underfitting, Overfitting, and Data Size Considerations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00799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70491" y="3121104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1666280" y="3007995"/>
            <a:ext cx="277784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Avoiding Underfitting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666280" y="3597712"/>
            <a:ext cx="534781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Use polynomial regression to model more complex, non-linear relationships between variables.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864037" y="530733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050250" y="5420439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550" dirty="0"/>
          </a:p>
        </p:txBody>
      </p:sp>
      <p:sp>
        <p:nvSpPr>
          <p:cNvPr id="9" name="Text 7"/>
          <p:cNvSpPr/>
          <p:nvPr/>
        </p:nvSpPr>
        <p:spPr>
          <a:xfrm>
            <a:off x="1666280" y="5307330"/>
            <a:ext cx="288559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Preventing Overfitting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1666280" y="5897047"/>
            <a:ext cx="534781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Apply regularization techniques like Ridge or Lasso regression to prevent the model from memorizing the training data.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7623929" y="2730341"/>
            <a:ext cx="6150054" cy="1934408"/>
          </a:xfrm>
          <a:prstGeom prst="roundRect">
            <a:avLst>
              <a:gd name="adj" fmla="val 19144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7901226" y="3007638"/>
            <a:ext cx="349019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Number of Records (Rows):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7901226" y="3597354"/>
            <a:ext cx="559546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At least 10-20 times the number of independent variables (features) is recommended.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7623929" y="4911566"/>
            <a:ext cx="6150054" cy="2329458"/>
          </a:xfrm>
          <a:prstGeom prst="roundRect">
            <a:avLst>
              <a:gd name="adj" fmla="val 15898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7901226" y="5188863"/>
            <a:ext cx="406550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Number of Variables (Features):</a:t>
            </a:r>
            <a:endParaRPr lang="en-US" sz="2150" dirty="0"/>
          </a:p>
        </p:txBody>
      </p:sp>
      <p:sp>
        <p:nvSpPr>
          <p:cNvPr id="16" name="Text 14"/>
          <p:cNvSpPr/>
          <p:nvPr/>
        </p:nvSpPr>
        <p:spPr>
          <a:xfrm>
            <a:off x="7901226" y="5778579"/>
            <a:ext cx="559546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Works well with fewer variables. Adding too many irrelevant variables increases the risk of multicollinearity.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21932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Linear Regression: Handling Outliers and Multicollinearity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41106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Handling Outliers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700349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Highly sensitive to outliers. Consider removing or transforming them.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4110633"/>
            <a:ext cx="336256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Handling Multicollinearity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7003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Multicollinearity affects the reliability of coefficient estimates. Use Variance Inflation Factor (VIF) to detect and remove highly correlated features.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13646" y="661630"/>
            <a:ext cx="7489508" cy="1313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When Linear Regression Works Well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313646" y="2329458"/>
            <a:ext cx="3626644" cy="3257312"/>
          </a:xfrm>
          <a:prstGeom prst="roundRect">
            <a:avLst>
              <a:gd name="adj" fmla="val 10885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72845" y="2588657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Normal Distribution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572845" y="3058716"/>
            <a:ext cx="3108246" cy="22688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Linear regression works best when the target variable is approximately normally distributed and the data meets the assumptions discussed earlier.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6629" y="2329458"/>
            <a:ext cx="3626644" cy="3257312"/>
          </a:xfrm>
          <a:prstGeom prst="roundRect">
            <a:avLst>
              <a:gd name="adj" fmla="val 10885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35828" y="2588657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Predictive Power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435828" y="3058716"/>
            <a:ext cx="3108246" cy="11344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It's a powerful tool for understanding and predicting linear relationships in data.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13646" y="5823109"/>
            <a:ext cx="7489508" cy="1744742"/>
          </a:xfrm>
          <a:prstGeom prst="roundRect">
            <a:avLst>
              <a:gd name="adj" fmla="val 20322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72845" y="6082308"/>
            <a:ext cx="2626400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Limitations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572845" y="6552367"/>
            <a:ext cx="6971109" cy="756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However, it's crucial to be aware of its limitations and apply it appropriately.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2025-01-20T13:08:40Z</dcterms:created>
  <dcterms:modified xsi:type="dcterms:W3CDTF">2025-01-20T13:08:40Z</dcterms:modified>
</cp:coreProperties>
</file>